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0" r:id="rId4"/>
    <p:sldId id="266" r:id="rId5"/>
    <p:sldId id="258" r:id="rId6"/>
    <p:sldId id="26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848872" cy="676875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Определение расчетных напоров насосов 2-го подъема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Режим работы насосной станции 2-го подъема зависит от места расположения водонапорной башни на водопроводной сети.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Система с башней в начале сети.</a:t>
            </a:r>
          </a:p>
          <a:p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564904"/>
            <a:ext cx="554461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Полная высота подъема насосов определяется по формуле: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H =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Hг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Hб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hб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hв.в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hн.с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м,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Hг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разность отметок поверхности земли у водонапорной башни и минимального уровня воды в резервуаре чистой воды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zмин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м;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Hб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высота водонапорной башни, м;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hб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максимальная глубина воды в баке водонапорной башни, м;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hв.в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потери напора во всасывающем трубопроводе от резервуара до насосной станции,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0792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Потери напора во всасывающем трубопроводе определяются с учетом местных потерь напора: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/>
          </a:p>
          <a:p>
            <a:r>
              <a:rPr lang="ru-RU" sz="2000" dirty="0" smtClean="0"/>
              <a:t>∑</a:t>
            </a:r>
            <a:r>
              <a:rPr lang="el-GR" sz="2000" dirty="0" smtClean="0"/>
              <a:t>ξ</a:t>
            </a:r>
            <a:r>
              <a:rPr lang="ru-RU" sz="2000" dirty="0" smtClean="0"/>
              <a:t> – сумма коэффициентов местных сопротивлений;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скорость во всасывающем водоводе, м/с;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длина всасывающего водовода.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Потери напора в напорных водоводах определяется по формуле: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где 1000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потери напора на 1 км трубопроводов в м, определяемый по таблице Шевелева Ф.А.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–длина напорного водовода.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772816"/>
            <a:ext cx="3888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</a:t>
            </a:r>
            <a:r>
              <a:rPr lang="ru-RU" dirty="0" err="1" smtClean="0"/>
              <a:t>в.в</a:t>
            </a:r>
            <a:r>
              <a:rPr lang="ru-RU" dirty="0" smtClean="0"/>
              <a:t>= ∑</a:t>
            </a:r>
            <a:r>
              <a:rPr lang="el-GR" dirty="0" smtClean="0"/>
              <a:t>ξ  </a:t>
            </a:r>
            <a:r>
              <a:rPr lang="en-US" dirty="0"/>
              <a:t>V^2/2g+  (1000i • </a:t>
            </a:r>
            <a:r>
              <a:rPr lang="en-US" dirty="0" smtClean="0"/>
              <a:t>l </a:t>
            </a:r>
            <a:r>
              <a:rPr lang="ru-RU" dirty="0" err="1" smtClean="0"/>
              <a:t>вс</a:t>
            </a:r>
            <a:r>
              <a:rPr lang="ru-RU" dirty="0" smtClean="0"/>
              <a:t>)/</a:t>
            </a:r>
            <a:r>
              <a:rPr lang="ru-RU" dirty="0"/>
              <a:t>1000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2555776" y="4365104"/>
            <a:ext cx="3456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</a:t>
            </a:r>
            <a:r>
              <a:rPr lang="ru-RU" dirty="0" err="1" smtClean="0"/>
              <a:t>нап</a:t>
            </a:r>
            <a:r>
              <a:rPr lang="ru-RU" dirty="0" smtClean="0"/>
              <a:t>=(</a:t>
            </a:r>
            <a:r>
              <a:rPr lang="ru-RU" dirty="0"/>
              <a:t>1,1 • 1000і • </a:t>
            </a:r>
            <a:r>
              <a:rPr lang="ru-RU" dirty="0" err="1" smtClean="0"/>
              <a:t>lнап</a:t>
            </a:r>
            <a:r>
              <a:rPr lang="ru-RU" dirty="0" smtClean="0"/>
              <a:t>)/</a:t>
            </a:r>
            <a:r>
              <a:rPr lang="ru-RU" i="1" dirty="0"/>
              <a:t>1000</a:t>
            </a:r>
          </a:p>
        </p:txBody>
      </p:sp>
    </p:spTree>
    <p:extLst>
      <p:ext uri="{BB962C8B-B14F-4D97-AF65-F5344CB8AC3E}">
        <p14:creationId xmlns:p14="http://schemas.microsoft.com/office/powerpoint/2010/main" val="3505696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 </a:t>
            </a:r>
            <a:r>
              <a:rPr lang="ru-RU" dirty="0" smtClean="0"/>
              <a:t>Число напорных  и всасывающих водоводов на </a:t>
            </a:r>
            <a:r>
              <a:rPr lang="ru-RU" dirty="0" err="1" smtClean="0"/>
              <a:t>насососной</a:t>
            </a:r>
            <a:r>
              <a:rPr lang="ru-RU" dirty="0" smtClean="0"/>
              <a:t> станции2-го подъема должно быть не менее двух.</a:t>
            </a:r>
          </a:p>
          <a:p>
            <a:r>
              <a:rPr lang="ru-RU" dirty="0" smtClean="0"/>
              <a:t>Поэтому расчетный расход одного всасывающего или напорного водовода определяется по формуле:</a:t>
            </a:r>
          </a:p>
          <a:p>
            <a:r>
              <a:rPr lang="en-US" dirty="0" smtClean="0"/>
              <a:t>Q1=Q</a:t>
            </a:r>
            <a:r>
              <a:rPr lang="ru-RU" dirty="0" err="1" smtClean="0"/>
              <a:t>нс</a:t>
            </a:r>
            <a:r>
              <a:rPr lang="ru-RU" dirty="0" smtClean="0"/>
              <a:t>/</a:t>
            </a:r>
            <a:r>
              <a:rPr lang="en-US" dirty="0" smtClean="0"/>
              <a:t>n</a:t>
            </a:r>
          </a:p>
          <a:p>
            <a:r>
              <a:rPr lang="ru-RU" dirty="0" smtClean="0"/>
              <a:t>Где </a:t>
            </a:r>
            <a:r>
              <a:rPr lang="en-US" dirty="0" smtClean="0"/>
              <a:t>Q</a:t>
            </a:r>
            <a:r>
              <a:rPr lang="ru-RU" dirty="0" err="1" smtClean="0"/>
              <a:t>нст</a:t>
            </a:r>
            <a:r>
              <a:rPr lang="ru-RU" dirty="0" smtClean="0"/>
              <a:t>- расчетная подача насосной станции, м3/час;</a:t>
            </a:r>
          </a:p>
          <a:p>
            <a:r>
              <a:rPr lang="en-US" dirty="0" smtClean="0"/>
              <a:t>n-</a:t>
            </a:r>
            <a:r>
              <a:rPr lang="ru-RU" dirty="0" smtClean="0"/>
              <a:t> число всасывающих или напорных водоводов.</a:t>
            </a:r>
          </a:p>
          <a:p>
            <a:r>
              <a:rPr lang="en-US" dirty="0" smtClean="0"/>
              <a:t>Q</a:t>
            </a:r>
            <a:r>
              <a:rPr lang="ru-RU" dirty="0" err="1" smtClean="0"/>
              <a:t>нс</a:t>
            </a:r>
            <a:r>
              <a:rPr lang="ru-RU" dirty="0" smtClean="0"/>
              <a:t>=(</a:t>
            </a:r>
            <a:r>
              <a:rPr lang="en-US" dirty="0"/>
              <a:t>Q_</a:t>
            </a:r>
            <a:r>
              <a:rPr lang="ru-RU" dirty="0" err="1"/>
              <a:t>тәу</a:t>
            </a:r>
            <a:r>
              <a:rPr lang="ru-RU" dirty="0"/>
              <a:t>×%</a:t>
            </a:r>
            <a:r>
              <a:rPr lang="en-US" dirty="0"/>
              <a:t>max</a:t>
            </a:r>
            <a:r>
              <a:rPr lang="ru-RU" dirty="0" err="1"/>
              <a:t>нс</a:t>
            </a:r>
            <a:r>
              <a:rPr lang="ru-RU" dirty="0"/>
              <a:t>)/100, </a:t>
            </a:r>
            <a:r>
              <a:rPr lang="ru-RU" dirty="0" smtClean="0"/>
              <a:t>м3/час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74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Админ\Desktop\image282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424935" cy="56494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2062163"/>
            <a:ext cx="6621463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89585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262</Words>
  <Application>Microsoft Office PowerPoint</Application>
  <PresentationFormat>Экран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Гульназ Мамырбекова</cp:lastModifiedBy>
  <cp:revision>9</cp:revision>
  <dcterms:created xsi:type="dcterms:W3CDTF">2020-09-23T08:00:23Z</dcterms:created>
  <dcterms:modified xsi:type="dcterms:W3CDTF">2022-10-06T01:52:36Z</dcterms:modified>
</cp:coreProperties>
</file>